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87" r:id="rId3"/>
    <p:sldId id="257" r:id="rId4"/>
    <p:sldId id="289" r:id="rId5"/>
    <p:sldId id="316" r:id="rId6"/>
    <p:sldId id="266" r:id="rId7"/>
    <p:sldId id="267" r:id="rId8"/>
    <p:sldId id="278" r:id="rId9"/>
    <p:sldId id="258" r:id="rId10"/>
    <p:sldId id="259" r:id="rId11"/>
    <p:sldId id="279" r:id="rId12"/>
    <p:sldId id="303" r:id="rId13"/>
    <p:sldId id="313" r:id="rId14"/>
    <p:sldId id="290" r:id="rId15"/>
    <p:sldId id="284" r:id="rId16"/>
    <p:sldId id="263" r:id="rId17"/>
    <p:sldId id="280" r:id="rId18"/>
    <p:sldId id="281" r:id="rId19"/>
    <p:sldId id="283" r:id="rId20"/>
    <p:sldId id="282" r:id="rId21"/>
    <p:sldId id="262" r:id="rId22"/>
    <p:sldId id="261" r:id="rId23"/>
    <p:sldId id="264" r:id="rId24"/>
    <p:sldId id="265" r:id="rId25"/>
    <p:sldId id="291" r:id="rId26"/>
    <p:sldId id="314" r:id="rId27"/>
    <p:sldId id="268" r:id="rId28"/>
    <p:sldId id="292" r:id="rId29"/>
    <p:sldId id="293" r:id="rId30"/>
    <p:sldId id="285" r:id="rId31"/>
    <p:sldId id="269" r:id="rId32"/>
    <p:sldId id="294" r:id="rId33"/>
    <p:sldId id="315" r:id="rId34"/>
    <p:sldId id="296" r:id="rId35"/>
    <p:sldId id="297" r:id="rId36"/>
    <p:sldId id="298" r:id="rId37"/>
    <p:sldId id="300" r:id="rId38"/>
    <p:sldId id="301" r:id="rId39"/>
    <p:sldId id="288" r:id="rId40"/>
    <p:sldId id="302" r:id="rId41"/>
    <p:sldId id="270" r:id="rId42"/>
    <p:sldId id="271" r:id="rId43"/>
    <p:sldId id="272" r:id="rId44"/>
    <p:sldId id="312" r:id="rId45"/>
    <p:sldId id="273" r:id="rId46"/>
    <p:sldId id="304" r:id="rId47"/>
    <p:sldId id="305" r:id="rId48"/>
    <p:sldId id="309" r:id="rId49"/>
    <p:sldId id="310" r:id="rId50"/>
    <p:sldId id="308" r:id="rId51"/>
    <p:sldId id="274" r:id="rId52"/>
    <p:sldId id="306" r:id="rId53"/>
    <p:sldId id="307" r:id="rId54"/>
    <p:sldId id="276" r:id="rId55"/>
    <p:sldId id="275" r:id="rId56"/>
    <p:sldId id="277" r:id="rId57"/>
    <p:sldId id="311" r:id="rId58"/>
  </p:sldIdLst>
  <p:sldSz cx="9144000" cy="6858000" type="screen4x3"/>
  <p:notesSz cx="9363075" cy="70770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651D"/>
    <a:srgbClr val="D08E24"/>
    <a:srgbClr val="EFA720"/>
    <a:srgbClr val="00986E"/>
    <a:srgbClr val="FDF4BD"/>
    <a:srgbClr val="00281F"/>
    <a:srgbClr val="00503F"/>
    <a:srgbClr val="7B1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828" y="4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03576" y="0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F0E09E6F-E61B-4705-8990-E6B32FF450B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21993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03576" y="6721993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623883BE-5C3A-4102-9338-CD65EF25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56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03576" y="0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C9302278-DCB8-4C4E-BE95-EA8494A19330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530225"/>
            <a:ext cx="3536950" cy="2654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6308" y="3361610"/>
            <a:ext cx="7490460" cy="31846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21993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03576" y="6721993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A5029246-2480-4473-9B45-9CCE532D2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3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8616B7-1311-4744-94A5-08DD4C384CAF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E8C19C-F6C6-48AC-9E76-C4038D2BC9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14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F26A18-10F3-48D4-95BE-C54712DF22C0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211875-D48A-4F40-92FA-A4930F7215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2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5E03FE-5E71-4917-B3A0-481478690B31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A35AFE-D3A8-4D22-B8AA-DB8C258343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11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2B6B2B-1036-445A-8D52-90815EF1C3EF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A25E0-6884-4B29-8E92-B73EBF45AE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61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534922-63D2-4DF3-8627-08B1EA2BEA66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7BB1D9-F5D6-43A1-9691-31ADA801CD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63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9BC881-4626-4252-A989-ADF177A4E8AF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EA96F4-F924-4CDA-9064-14B2EF3386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42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B38E22-0A62-49BD-AECA-FBC3F428FBC4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12927-44D8-4B82-BB35-792CEC0821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1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64F968-F0D9-4EB9-8321-C4A8BE589E0B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C31B60-D35E-496B-ABD9-4A0135D96C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39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UHnoYATP one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6370638"/>
            <a:ext cx="55816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57388" y="2717800"/>
            <a:ext cx="5229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>
                <a:latin typeface="Calibri" pitchFamily="34" charset="0"/>
              </a:rPr>
              <a:t>PowerPoint template 2 – begin entering text and images here.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451668-D400-4484-8D2E-92378B9690EE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7972B-3C3C-42FC-8784-A827AE1C9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690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35A2B9-5B11-4148-94FD-5B603CDD8037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2BEB3-1C0E-45EB-9D06-E643CF196E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451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D250C5-FFF5-49D7-8E28-0D18BFC51B49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3C4E97-BD8B-4A17-92DB-90FAEB7832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94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10" y="6104573"/>
            <a:ext cx="9180513" cy="736600"/>
          </a:xfrm>
          <a:prstGeom prst="rect">
            <a:avLst/>
          </a:prstGeom>
          <a:solidFill>
            <a:srgbClr val="7B122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10" y="6163310"/>
            <a:ext cx="9180513" cy="698500"/>
          </a:xfrm>
          <a:prstGeom prst="rect">
            <a:avLst/>
          </a:prstGeom>
          <a:solidFill>
            <a:srgbClr val="C3092B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2" name="Picture 5" descr="UHsecondary-white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3" y="6334760"/>
            <a:ext cx="48641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F3DC6FB1-F1F8-45B7-9A0C-14CFE6317CB2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aseline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C69EFCD2-6B60-41AF-A7D6-EF0790A515A9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91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100763"/>
            <a:ext cx="9180513" cy="736600"/>
          </a:xfrm>
          <a:prstGeom prst="rect">
            <a:avLst/>
          </a:prstGeom>
          <a:solidFill>
            <a:srgbClr val="7B122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3999" cy="2021445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latin typeface="Crimson Roman" charset="0"/>
                <a:ea typeface="ＭＳ Ｐゴシック" pitchFamily="34" charset="-128"/>
              </a:rPr>
              <a:t>MAXIMIZING SWARM COVERAGE:</a:t>
            </a:r>
            <a:br>
              <a:rPr lang="en-US" altLang="en-US" sz="2800" dirty="0" smtClean="0">
                <a:latin typeface="Crimson Roman" charset="0"/>
                <a:ea typeface="ＭＳ Ｐゴシック" pitchFamily="34" charset="-128"/>
              </a:rPr>
            </a:br>
            <a:r>
              <a:rPr lang="en-US" altLang="en-US" sz="2400" dirty="0" smtClean="0">
                <a:latin typeface="Crimson Roman" charset="0"/>
                <a:ea typeface="ＭＳ Ｐゴシック" pitchFamily="34" charset="-128"/>
              </a:rPr>
              <a:t>HUNTING FOR MEMBERS OF A MOVING POPULATION</a:t>
            </a:r>
            <a:r>
              <a:rPr lang="en-US" altLang="en-US" sz="2800" dirty="0" smtClean="0">
                <a:latin typeface="Crimson Roman" charset="0"/>
                <a:ea typeface="ＭＳ Ｐゴシック" pitchFamily="34" charset="-128"/>
              </a:rPr>
              <a:t/>
            </a:r>
            <a:br>
              <a:rPr lang="en-US" altLang="en-US" sz="2800" dirty="0" smtClean="0">
                <a:latin typeface="Crimson Roman" charset="0"/>
                <a:ea typeface="ＭＳ Ｐゴシック" pitchFamily="34" charset="-128"/>
              </a:rPr>
            </a:br>
            <a:r>
              <a:rPr lang="en-US" altLang="en-US" sz="2800" dirty="0">
                <a:latin typeface="Crimson Roman" charset="0"/>
                <a:ea typeface="ＭＳ Ｐゴシック" pitchFamily="34" charset="-128"/>
              </a:rPr>
              <a:t/>
            </a:r>
            <a:br>
              <a:rPr lang="en-US" altLang="en-US" sz="2800" dirty="0">
                <a:latin typeface="Crimson Roman" charset="0"/>
                <a:ea typeface="ＭＳ Ｐゴシック" pitchFamily="34" charset="-128"/>
              </a:rPr>
            </a:br>
            <a:r>
              <a:rPr lang="en-US" altLang="en-US" sz="2000" dirty="0" smtClean="0">
                <a:latin typeface="Crimson Roman" charset="0"/>
                <a:ea typeface="ＭＳ Ｐゴシック" pitchFamily="34" charset="-128"/>
              </a:rPr>
              <a:t>Mary Burbage</a:t>
            </a:r>
            <a:endParaRPr lang="en-US" altLang="en-US" sz="2000" dirty="0" smtClean="0">
              <a:latin typeface="Trajan Pro" charset="0"/>
              <a:ea typeface="ＭＳ Ｐゴシック" pitchFamily="34" charset="-128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159500"/>
            <a:ext cx="9180513" cy="698500"/>
          </a:xfrm>
          <a:prstGeom prst="rect">
            <a:avLst/>
          </a:prstGeom>
          <a:solidFill>
            <a:srgbClr val="C3092B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3316" name="Picture 5" descr="UHsecondary-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6330950"/>
            <a:ext cx="48641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Paths may be precomputed,  randomly selected during a search, rely on feedback, or be a hybrid</a:t>
            </a:r>
          </a:p>
          <a:p>
            <a:r>
              <a:rPr lang="en-US" dirty="0" smtClean="0"/>
              <a:t>Each step is of a uniform length for a constant robot velocity</a:t>
            </a:r>
          </a:p>
          <a:p>
            <a:r>
              <a:rPr lang="en-US" dirty="0" smtClean="0"/>
              <a:t>Robot’s collection device is one unit (1 m) wide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2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06" y="1605432"/>
            <a:ext cx="2971800" cy="200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378" y="1605431"/>
            <a:ext cx="2971800" cy="199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872" y="4031467"/>
            <a:ext cx="2971800" cy="198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87045" y="1227784"/>
            <a:ext cx="2795722" cy="36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Boustrophedon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50417" y="1235271"/>
            <a:ext cx="2795722" cy="36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Random Bounce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167911" y="3604813"/>
            <a:ext cx="2795722" cy="36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Square Spiral</a:t>
            </a:r>
          </a:p>
        </p:txBody>
      </p:sp>
    </p:spTree>
    <p:extLst>
      <p:ext uri="{BB962C8B-B14F-4D97-AF65-F5344CB8AC3E}">
        <p14:creationId xmlns:p14="http://schemas.microsoft.com/office/powerpoint/2010/main" val="409311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Boustrophedon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Boustrophed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3" y="1094920"/>
            <a:ext cx="6400800" cy="49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9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Bounce/Spiral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BounceSpir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7889" y="1109382"/>
            <a:ext cx="6308462" cy="487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Paths Tested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Boustrophedon</a:t>
            </a:r>
          </a:p>
          <a:p>
            <a:r>
              <a:rPr lang="en-US" dirty="0" smtClean="0"/>
              <a:t>Boustrophedon with spiral</a:t>
            </a:r>
          </a:p>
          <a:p>
            <a:r>
              <a:rPr lang="en-US" dirty="0" smtClean="0"/>
              <a:t>Random bounce</a:t>
            </a:r>
          </a:p>
          <a:p>
            <a:r>
              <a:rPr lang="en-US" dirty="0" smtClean="0"/>
              <a:t>Random bounce with spiral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86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484" y="1469147"/>
            <a:ext cx="3412869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Boustrophedon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 smtClean="0"/>
              <a:t>Setpoints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10 to enter Spiral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10 </a:t>
            </a:r>
            <a:r>
              <a:rPr lang="en-US" sz="2400" smtClean="0"/>
              <a:t>to return </a:t>
            </a:r>
            <a:r>
              <a:rPr lang="en-US" sz="2400" dirty="0" smtClean="0"/>
              <a:t>to Base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 smtClean="0"/>
              <a:t>Random Bounce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Setpoints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9 to enter Spiral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3 to return to 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Thresholds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53" y="1469147"/>
            <a:ext cx="2743200" cy="230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69147"/>
            <a:ext cx="2743200" cy="227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53" y="3771672"/>
            <a:ext cx="2743200" cy="229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760135"/>
            <a:ext cx="2743200" cy="2305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21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i="1" dirty="0"/>
              <a:t>T</a:t>
            </a:r>
            <a:r>
              <a:rPr lang="en-US" dirty="0"/>
              <a:t> = 900 s</a:t>
            </a:r>
            <a:r>
              <a:rPr lang="en-US" i="1" dirty="0"/>
              <a:t> </a:t>
            </a:r>
            <a:r>
              <a:rPr lang="en-US" dirty="0"/>
              <a:t>(enough time for full spatial coverage) and </a:t>
            </a:r>
            <a:r>
              <a:rPr lang="en-US" i="1" dirty="0"/>
              <a:t>T</a:t>
            </a:r>
            <a:r>
              <a:rPr lang="en-US" dirty="0"/>
              <a:t> = 300 s</a:t>
            </a:r>
            <a:r>
              <a:rPr lang="en-US" i="1" dirty="0"/>
              <a:t> </a:t>
            </a:r>
            <a:r>
              <a:rPr lang="en-US" dirty="0"/>
              <a:t>(insufficient time for full coverage)</a:t>
            </a:r>
          </a:p>
          <a:p>
            <a:r>
              <a:rPr lang="en-US" dirty="0" smtClean="0"/>
              <a:t>Run 100 trials of each path</a:t>
            </a:r>
          </a:p>
          <a:p>
            <a:r>
              <a:rPr lang="en-US" dirty="0"/>
              <a:t>C</a:t>
            </a:r>
            <a:r>
              <a:rPr lang="en-US" dirty="0" smtClean="0"/>
              <a:t>ompare results for spatial coverage and population coverage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26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Paths for </a:t>
            </a:r>
            <a:r>
              <a:rPr lang="en-US" i="1" dirty="0" smtClean="0"/>
              <a:t>T=900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1" y="1271569"/>
            <a:ext cx="2286000" cy="231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7"/>
          <a:stretch/>
        </p:blipFill>
        <p:spPr bwMode="auto">
          <a:xfrm>
            <a:off x="284206" y="1353680"/>
            <a:ext cx="2286000" cy="223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33" y="3727293"/>
            <a:ext cx="2286000" cy="233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6" y="3732928"/>
            <a:ext cx="2286000" cy="232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24167" y="1407499"/>
            <a:ext cx="3642851" cy="4525963"/>
          </a:xfrm>
        </p:spPr>
        <p:txBody>
          <a:bodyPr/>
          <a:lstStyle/>
          <a:p>
            <a:r>
              <a:rPr lang="en-US" sz="2800" dirty="0" smtClean="0"/>
              <a:t>Boustrophedon covers whole field</a:t>
            </a:r>
          </a:p>
          <a:p>
            <a:r>
              <a:rPr lang="en-US" sz="2800" dirty="0"/>
              <a:t>Boustrophedon with spiral does not cover whole field</a:t>
            </a:r>
          </a:p>
          <a:p>
            <a:r>
              <a:rPr lang="en-US" sz="2800" dirty="0" smtClean="0"/>
              <a:t>Spiral with random bounce gives more population-focused coverage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11790" y="1104954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Boustrophedon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073020" y="1112001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Random Bounce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18616" y="3572333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Boustrophedon/Spiral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079846" y="3579380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Random Bounce/Spiral</a:t>
            </a:r>
          </a:p>
        </p:txBody>
      </p:sp>
    </p:spTree>
    <p:extLst>
      <p:ext uri="{BB962C8B-B14F-4D97-AF65-F5344CB8AC3E}">
        <p14:creationId xmlns:p14="http://schemas.microsoft.com/office/powerpoint/2010/main" val="313997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for </a:t>
            </a:r>
            <a:r>
              <a:rPr lang="en-US" i="1" dirty="0" smtClean="0"/>
              <a:t>T=900 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2313296"/>
            <a:ext cx="2743200" cy="381286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Boustrophedon:  </a:t>
            </a:r>
            <a:r>
              <a:rPr lang="en-US" sz="2000" dirty="0" smtClean="0">
                <a:latin typeface="Calibri"/>
                <a:cs typeface="Calibri"/>
              </a:rPr>
              <a:t>μ</a:t>
            </a:r>
            <a:r>
              <a:rPr lang="en-US" sz="2000" dirty="0" smtClean="0"/>
              <a:t>=84.9%, </a:t>
            </a:r>
            <a:r>
              <a:rPr lang="el-GR" sz="2000" dirty="0" smtClean="0">
                <a:latin typeface="Calibri"/>
                <a:cs typeface="Calibri"/>
              </a:rPr>
              <a:t>σ</a:t>
            </a:r>
            <a:r>
              <a:rPr lang="en-US" sz="2000" dirty="0" smtClean="0"/>
              <a:t>=0.4%</a:t>
            </a:r>
          </a:p>
          <a:p>
            <a:pPr marL="0" indent="0">
              <a:buNone/>
            </a:pPr>
            <a:r>
              <a:rPr lang="en-US" sz="2000" dirty="0" smtClean="0"/>
              <a:t>Boustrophedon/ Spiral: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smtClean="0">
                <a:cs typeface="Calibri"/>
              </a:rPr>
              <a:t> μ</a:t>
            </a:r>
            <a:r>
              <a:rPr lang="en-US" sz="2000" dirty="0" smtClean="0"/>
              <a:t>=79.8%, </a:t>
            </a:r>
            <a:r>
              <a:rPr lang="el-GR" sz="2000" dirty="0">
                <a:cs typeface="Calibri"/>
              </a:rPr>
              <a:t>σ</a:t>
            </a:r>
            <a:r>
              <a:rPr lang="en-US" sz="2000" dirty="0" smtClean="0"/>
              <a:t>=1.7%</a:t>
            </a:r>
          </a:p>
          <a:p>
            <a:pPr marL="0" indent="0">
              <a:buNone/>
            </a:pPr>
            <a:r>
              <a:rPr lang="en-US" sz="2000" dirty="0" smtClean="0"/>
              <a:t>Random bounce: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smtClean="0">
                <a:cs typeface="Calibri"/>
              </a:rPr>
              <a:t> μ</a:t>
            </a:r>
            <a:r>
              <a:rPr lang="en-US" sz="2000" dirty="0" smtClean="0"/>
              <a:t>=65.9%, </a:t>
            </a:r>
            <a:r>
              <a:rPr lang="el-GR" sz="2000" dirty="0">
                <a:cs typeface="Calibri"/>
              </a:rPr>
              <a:t>σ</a:t>
            </a:r>
            <a:r>
              <a:rPr lang="en-US" sz="2000" dirty="0" smtClean="0"/>
              <a:t>=2.5%</a:t>
            </a:r>
          </a:p>
          <a:p>
            <a:pPr marL="0" indent="0">
              <a:buNone/>
            </a:pPr>
            <a:r>
              <a:rPr lang="en-US" sz="2000" dirty="0" smtClean="0"/>
              <a:t>Random bounce/ Spiral: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smtClean="0">
                <a:cs typeface="Calibri"/>
              </a:rPr>
              <a:t> μ</a:t>
            </a:r>
            <a:r>
              <a:rPr lang="en-US" sz="2000" dirty="0" smtClean="0"/>
              <a:t>=71.9%, </a:t>
            </a:r>
            <a:r>
              <a:rPr lang="el-GR" sz="2000" dirty="0">
                <a:cs typeface="Calibri"/>
              </a:rPr>
              <a:t>σ</a:t>
            </a:r>
            <a:r>
              <a:rPr lang="en-US" sz="2000" dirty="0" smtClean="0"/>
              <a:t>=3.8%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6400800" cy="467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3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Paths for </a:t>
            </a:r>
            <a:r>
              <a:rPr lang="en-US" i="1" dirty="0" smtClean="0"/>
              <a:t>T=300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74043" y="1290484"/>
            <a:ext cx="3669957" cy="4525963"/>
          </a:xfrm>
        </p:spPr>
        <p:txBody>
          <a:bodyPr/>
          <a:lstStyle/>
          <a:p>
            <a:r>
              <a:rPr lang="en-US" sz="2800" dirty="0" smtClean="0"/>
              <a:t>Boustrophedon covers a small solid area</a:t>
            </a:r>
          </a:p>
          <a:p>
            <a:r>
              <a:rPr lang="en-US" sz="2800" dirty="0" smtClean="0"/>
              <a:t>Boustrophedon with spiral using a wider spacing to give more even coverage</a:t>
            </a:r>
          </a:p>
          <a:p>
            <a:r>
              <a:rPr lang="en-US" sz="2800" dirty="0"/>
              <a:t>Random bounce with spiral dwells in high population </a:t>
            </a:r>
            <a:r>
              <a:rPr lang="en-US" sz="2800" dirty="0" smtClean="0"/>
              <a:t>areas</a:t>
            </a:r>
            <a:endParaRPr 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6" y="1249557"/>
            <a:ext cx="2286000" cy="232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1" y="1249557"/>
            <a:ext cx="2286000" cy="2350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6" y="3725290"/>
            <a:ext cx="2286000" cy="2333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5" y="3716396"/>
            <a:ext cx="2286000" cy="234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11790" y="1104954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Boustrophedon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073020" y="1112001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Random Bounce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18616" y="3572333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Boustrophedon/Spiral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079846" y="3579380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Random Bounce/Spiral</a:t>
            </a:r>
          </a:p>
        </p:txBody>
      </p:sp>
    </p:spTree>
    <p:extLst>
      <p:ext uri="{BB962C8B-B14F-4D97-AF65-F5344CB8AC3E}">
        <p14:creationId xmlns:p14="http://schemas.microsoft.com/office/powerpoint/2010/main" val="345555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Hunting for Swarms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645" y="1286798"/>
            <a:ext cx="4395019" cy="62680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Mosquito-hunting drone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141839" y="5279924"/>
            <a:ext cx="4822722" cy="62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Automated Fishing Trawler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106130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07" y="2706330"/>
            <a:ext cx="3200400" cy="32004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229904" y="4313983"/>
            <a:ext cx="1606642" cy="28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Image by An Nguyen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369965" y="5906730"/>
            <a:ext cx="1606642" cy="28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Image by An Nguyen</a:t>
            </a:r>
          </a:p>
        </p:txBody>
      </p:sp>
    </p:spTree>
    <p:extLst>
      <p:ext uri="{BB962C8B-B14F-4D97-AF65-F5344CB8AC3E}">
        <p14:creationId xmlns:p14="http://schemas.microsoft.com/office/powerpoint/2010/main" val="12675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for </a:t>
            </a:r>
            <a:r>
              <a:rPr lang="en-US" i="1" dirty="0" smtClean="0"/>
              <a:t>T=300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376"/>
            <a:ext cx="6400800" cy="445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400800" y="2251881"/>
            <a:ext cx="2743200" cy="388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Boustrophedon:  </a:t>
            </a:r>
            <a:r>
              <a:rPr lang="en-US" sz="2000" dirty="0" smtClean="0">
                <a:latin typeface="Calibri"/>
                <a:cs typeface="Calibri"/>
              </a:rPr>
              <a:t>μ</a:t>
            </a:r>
            <a:r>
              <a:rPr lang="en-US" sz="2000" dirty="0" smtClean="0"/>
              <a:t>=31.2%, </a:t>
            </a:r>
            <a:r>
              <a:rPr lang="el-GR" sz="2000" dirty="0" smtClean="0">
                <a:latin typeface="Calibri"/>
                <a:cs typeface="Calibri"/>
              </a:rPr>
              <a:t>σ</a:t>
            </a:r>
            <a:r>
              <a:rPr lang="en-US" sz="2000" dirty="0" smtClean="0"/>
              <a:t>=0.5%</a:t>
            </a:r>
          </a:p>
          <a:p>
            <a:pPr marL="0" indent="0">
              <a:buNone/>
            </a:pPr>
            <a:r>
              <a:rPr lang="en-US" sz="2000" dirty="0" smtClean="0"/>
              <a:t>Boustrophedon/ Spiral:</a:t>
            </a:r>
            <a:r>
              <a:rPr lang="en-US" sz="2000" dirty="0" smtClean="0">
                <a:cs typeface="Calibri"/>
              </a:rPr>
              <a:t>  μ</a:t>
            </a:r>
            <a:r>
              <a:rPr lang="en-US" sz="2000" dirty="0" smtClean="0"/>
              <a:t>=35.0%, </a:t>
            </a:r>
            <a:r>
              <a:rPr lang="el-GR" sz="2000" dirty="0" smtClean="0">
                <a:cs typeface="Calibri"/>
              </a:rPr>
              <a:t>σ</a:t>
            </a:r>
            <a:r>
              <a:rPr lang="en-US" sz="2000" dirty="0" smtClean="0"/>
              <a:t>=3.0%</a:t>
            </a:r>
          </a:p>
          <a:p>
            <a:pPr marL="0" indent="0">
              <a:buNone/>
            </a:pPr>
            <a:r>
              <a:rPr lang="en-US" sz="2000" dirty="0" smtClean="0"/>
              <a:t>Random bounce:</a:t>
            </a:r>
            <a:r>
              <a:rPr lang="en-US" sz="2000" dirty="0" smtClean="0">
                <a:cs typeface="Calibri"/>
              </a:rPr>
              <a:t>  μ</a:t>
            </a:r>
            <a:r>
              <a:rPr lang="en-US" sz="2000" dirty="0" smtClean="0"/>
              <a:t>=31.2%, </a:t>
            </a:r>
            <a:r>
              <a:rPr lang="el-GR" sz="2000" dirty="0" smtClean="0">
                <a:cs typeface="Calibri"/>
              </a:rPr>
              <a:t>σ</a:t>
            </a:r>
            <a:r>
              <a:rPr lang="en-US" sz="2000" dirty="0" smtClean="0"/>
              <a:t>=2.8%</a:t>
            </a:r>
          </a:p>
          <a:p>
            <a:pPr marL="0" indent="0">
              <a:buNone/>
            </a:pPr>
            <a:r>
              <a:rPr lang="en-US" sz="2000" dirty="0" smtClean="0"/>
              <a:t>Random bounce/ Spiral:</a:t>
            </a:r>
            <a:r>
              <a:rPr lang="en-US" sz="2000" dirty="0" smtClean="0">
                <a:cs typeface="Calibri"/>
              </a:rPr>
              <a:t>  μ</a:t>
            </a:r>
            <a:r>
              <a:rPr lang="en-US" sz="2000" dirty="0" smtClean="0"/>
              <a:t>=32.5%, </a:t>
            </a:r>
            <a:r>
              <a:rPr lang="el-GR" sz="2000" dirty="0" smtClean="0">
                <a:cs typeface="Calibri"/>
              </a:rPr>
              <a:t>σ</a:t>
            </a:r>
            <a:r>
              <a:rPr lang="en-US" sz="2000" dirty="0" smtClean="0"/>
              <a:t>=3.5%</a:t>
            </a:r>
          </a:p>
        </p:txBody>
      </p:sp>
    </p:spTree>
    <p:extLst>
      <p:ext uri="{BB962C8B-B14F-4D97-AF65-F5344CB8AC3E}">
        <p14:creationId xmlns:p14="http://schemas.microsoft.com/office/powerpoint/2010/main" val="336681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there is time to cover the whole space, full spatial coverage gives the best population coverage</a:t>
            </a:r>
          </a:p>
          <a:p>
            <a:r>
              <a:rPr lang="en-US" dirty="0" smtClean="0"/>
              <a:t>When there is not time to cover the whole space, a policy that dwells in high population areas is better than pure spatial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70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with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Simulating individuals gives a very noisy stochastic process</a:t>
            </a:r>
          </a:p>
          <a:p>
            <a:r>
              <a:rPr lang="en-US" dirty="0" smtClean="0"/>
              <a:t>Many iterations are required to find the usual performance for a given set of parameters</a:t>
            </a:r>
          </a:p>
          <a:p>
            <a:r>
              <a:rPr lang="en-US" dirty="0" smtClean="0"/>
              <a:t>Any parameter changes require lengthy reevaluation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and Generalization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 the movement of the population from individuals to probability distribution functions</a:t>
            </a:r>
          </a:p>
          <a:p>
            <a:r>
              <a:rPr lang="en-US" dirty="0" smtClean="0"/>
              <a:t>Divide the workspace into cells with a probability of containing a particle</a:t>
            </a:r>
          </a:p>
          <a:p>
            <a:r>
              <a:rPr lang="en-US" dirty="0" smtClean="0"/>
              <a:t>Treat the motion of particles between cells as a Markov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07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758" y="1119116"/>
            <a:ext cx="3557032" cy="2167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Series of events with a </a:t>
            </a:r>
            <a:r>
              <a:rPr lang="en-US" dirty="0" err="1" smtClean="0"/>
              <a:t>probabi</a:t>
            </a:r>
            <a:r>
              <a:rPr lang="en-US" dirty="0" smtClean="0"/>
              <a:t>-				   </a:t>
            </a:r>
            <a:r>
              <a:rPr lang="en-US" dirty="0" err="1" smtClean="0"/>
              <a:t>lity</a:t>
            </a:r>
            <a:r>
              <a:rPr lang="en-US" dirty="0" smtClean="0"/>
              <a:t> of moving from one state to					 another at each step</a:t>
            </a:r>
          </a:p>
          <a:p>
            <a:r>
              <a:rPr lang="en-US" dirty="0" smtClean="0"/>
              <a:t>Probabilities depend only on the current state, not the past</a:t>
            </a:r>
          </a:p>
          <a:p>
            <a:r>
              <a:rPr lang="en-US" dirty="0" smtClean="0"/>
              <a:t>Build a transition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3" y="4665823"/>
            <a:ext cx="2651760" cy="14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70" y="4904295"/>
            <a:ext cx="2286000" cy="95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61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Processes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0000"/>
                <a:ext cx="8229600" cy="4525963"/>
              </a:xfrm>
            </p:spPr>
            <p:txBody>
              <a:bodyPr/>
              <a:lstStyle/>
              <a:p>
                <a:r>
                  <a:rPr lang="en-US" dirty="0" smtClean="0"/>
                  <a:t>With a known vector of initial states, can find the probable states at any time </a:t>
                </a:r>
                <a:r>
                  <a:rPr lang="en-US" i="1" dirty="0" smtClean="0"/>
                  <a:t>t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 …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en-US" b="1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𝑷𝑷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As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becomes very large the  distribution approaches a limit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𝑾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b="1" dirty="0" smtClean="0"/>
              </a:p>
              <a:p>
                <a:pPr marL="400050" lvl="1" indent="0">
                  <a:buNone/>
                </a:pPr>
                <a:r>
                  <a:rPr lang="en-US" dirty="0" smtClean="0"/>
                  <a:t>with each row of </a:t>
                </a:r>
                <a:r>
                  <a:rPr lang="en-US" b="1" i="1" dirty="0" smtClean="0"/>
                  <a:t>W </a:t>
                </a:r>
                <a:r>
                  <a:rPr lang="en-US" dirty="0" smtClean="0"/>
                  <a:t> the same and denoted </a:t>
                </a:r>
                <a:r>
                  <a:rPr lang="en-US" b="1" i="1" dirty="0" smtClean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0000"/>
                <a:ext cx="8229600" cy="4525963"/>
              </a:xfrm>
              <a:blipFill rotWithShape="1">
                <a:blip r:embed="rId7"/>
                <a:stretch>
                  <a:fillRect l="-1630" t="-1750" b="-1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54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Environments for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75" y="1345297"/>
            <a:ext cx="4395019" cy="6268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Uniform Distribution with Sticky Walls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88841" y="5275467"/>
            <a:ext cx="3557448" cy="62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Normal Distribution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1" y="2387991"/>
            <a:ext cx="3657600" cy="327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65" y="1460170"/>
            <a:ext cx="4114800" cy="376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77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/>
              <a:t>Uniform Distribution with Sticky Walls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Square workspace with boundary walls</a:t>
            </a:r>
          </a:p>
          <a:p>
            <a:r>
              <a:rPr lang="en-US" dirty="0" smtClean="0"/>
              <a:t>Begin with a uniform distribution</a:t>
            </a:r>
          </a:p>
          <a:p>
            <a:r>
              <a:rPr lang="en-US" dirty="0" smtClean="0"/>
              <a:t>Particles in edge cells are more likely to stay in edge cells than </a:t>
            </a:r>
            <a:r>
              <a:rPr lang="en-US" smtClean="0"/>
              <a:t>move away </a:t>
            </a:r>
            <a:r>
              <a:rPr lang="en-US" dirty="0" smtClean="0"/>
              <a:t>from edges</a:t>
            </a:r>
          </a:p>
          <a:p>
            <a:r>
              <a:rPr lang="en-US" dirty="0" smtClean="0"/>
              <a:t>Reduction in probability is called a sticking factor </a:t>
            </a:r>
            <a:r>
              <a:rPr lang="en-US" i="1" dirty="0" smtClean="0"/>
              <a:t>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232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3" y="4721172"/>
            <a:ext cx="2743200" cy="113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Transition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9700" y="1484681"/>
                <a:ext cx="8890000" cy="4525963"/>
              </a:xfrm>
            </p:spPr>
            <p:txBody>
              <a:bodyPr/>
              <a:lstStyle/>
              <a:p>
                <a:r>
                  <a:rPr lang="en-US" dirty="0" smtClean="0"/>
                  <a:t>Moves must be symmetric to represent uniform distribution</a:t>
                </a:r>
              </a:p>
              <a:p>
                <a:r>
                  <a:rPr lang="en-US" dirty="0" smtClean="0"/>
                  <a:t>Establish a probability of leaving the current cell </a:t>
                </a:r>
                <a:r>
                  <a:rPr lang="en-US" i="1" dirty="0" smtClean="0"/>
                  <a:t>k</a:t>
                </a:r>
                <a:endParaRPr lang="en-US" dirty="0" smtClean="0"/>
              </a:p>
              <a:p>
                <a:r>
                  <a:rPr lang="en-US" dirty="0" smtClean="0"/>
                  <a:t>Set the fraction of that probability of moves in a cardinal direction (</a:t>
                </a:r>
                <a:r>
                  <a:rPr lang="en-US" i="1" dirty="0" err="1" smtClean="0"/>
                  <a:t>sk</a:t>
                </a:r>
                <a:r>
                  <a:rPr lang="en-US" dirty="0" smtClean="0"/>
                  <a:t>) vs. a diagonal direction (</a:t>
                </a:r>
                <a:r>
                  <a:rPr lang="en-US" i="1" dirty="0" err="1" smtClean="0"/>
                  <a:t>dk</a:t>
                </a:r>
                <a:r>
                  <a:rPr lang="en-US" dirty="0" smtClean="0"/>
                  <a:t>) with </a:t>
                </a:r>
                <a:r>
                  <a:rPr lang="en-US" i="1" dirty="0" err="1" smtClean="0"/>
                  <a:t>sk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+ </a:t>
                </a:r>
                <a:r>
                  <a:rPr lang="en-US" i="1" dirty="0" err="1" smtClean="0"/>
                  <a:t>dk</a:t>
                </a:r>
                <a:r>
                  <a:rPr lang="en-US" dirty="0" smtClean="0"/>
                  <a:t> = 0.25</a:t>
                </a:r>
                <a:r>
                  <a:rPr lang="en-US" i="1" dirty="0" smtClean="0"/>
                  <a:t>k</a:t>
                </a:r>
                <a:endParaRPr lang="en-US" dirty="0" smtClean="0"/>
              </a:p>
              <a:p>
                <a:r>
                  <a:rPr lang="en-US" dirty="0" smtClean="0"/>
                  <a:t>Build a local probability array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;</m:t>
                    </m:r>
                    <m:r>
                      <a:rPr lang="en-US" b="0" i="1" smtClean="0">
                        <a:latin typeface="Cambria Math"/>
                      </a:rPr>
                      <m:t>𝑠𝑘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𝑑𝑘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0, 0.25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700" y="1484681"/>
                <a:ext cx="8890000" cy="4525963"/>
              </a:xfrm>
              <a:blipFill rotWithShape="1">
                <a:blip r:embed="rId3"/>
                <a:stretch>
                  <a:fillRect l="-1578" t="-1752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037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1484681"/>
            <a:ext cx="8890000" cy="4525963"/>
          </a:xfrm>
        </p:spPr>
        <p:txBody>
          <a:bodyPr/>
          <a:lstStyle/>
          <a:p>
            <a:r>
              <a:rPr lang="en-US" dirty="0" smtClean="0"/>
              <a:t>Fold array at edges and corners</a:t>
            </a:r>
          </a:p>
          <a:p>
            <a:r>
              <a:rPr lang="en-US" dirty="0" smtClean="0"/>
              <a:t>Apply sticking coefficient</a:t>
            </a:r>
          </a:p>
          <a:p>
            <a:r>
              <a:rPr lang="en-US" dirty="0" smtClean="0"/>
              <a:t>Fill </a:t>
            </a:r>
            <a:r>
              <a:rPr lang="en-US" b="1" i="1" dirty="0" smtClean="0"/>
              <a:t>P </a:t>
            </a:r>
            <a:r>
              <a:rPr lang="en-US" dirty="0" smtClean="0"/>
              <a:t>from </a:t>
            </a:r>
            <a:r>
              <a:rPr lang="en-US" i="1" dirty="0" smtClean="0"/>
              <a:t>N </a:t>
            </a:r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Transition Matrix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29</a:t>
            </a:fld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6381731" y="3191477"/>
            <a:ext cx="1371600" cy="1371600"/>
            <a:chOff x="3048000" y="1371600"/>
            <a:chExt cx="2743200" cy="2743200"/>
          </a:xfrm>
        </p:grpSpPr>
        <p:sp>
          <p:nvSpPr>
            <p:cNvPr id="7" name="Rectangle 6"/>
            <p:cNvSpPr/>
            <p:nvPr/>
          </p:nvSpPr>
          <p:spPr>
            <a:xfrm>
              <a:off x="48768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80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0480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624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480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3733800" y="2589680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624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624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768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768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3733800" y="3504083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3733800" y="1675283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81731" y="4693724"/>
            <a:ext cx="1371600" cy="1371600"/>
            <a:chOff x="3048000" y="1371600"/>
            <a:chExt cx="2743200" cy="2743200"/>
          </a:xfrm>
        </p:grpSpPr>
        <p:sp>
          <p:nvSpPr>
            <p:cNvPr id="20" name="Rectangle 19"/>
            <p:cNvSpPr/>
            <p:nvPr/>
          </p:nvSpPr>
          <p:spPr>
            <a:xfrm>
              <a:off x="48768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480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480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624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3733800" y="2436167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624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624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768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768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ight Arrow 29"/>
            <p:cNvSpPr/>
            <p:nvPr/>
          </p:nvSpPr>
          <p:spPr>
            <a:xfrm rot="19185821">
              <a:off x="3778872" y="2952124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733800" y="1675283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16200000">
              <a:off x="5105399" y="3041068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33" name="Right Arrow 32"/>
            <p:cNvSpPr/>
            <p:nvPr/>
          </p:nvSpPr>
          <p:spPr>
            <a:xfrm rot="16200000">
              <a:off x="4330662" y="3029939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1" y="4830884"/>
            <a:ext cx="5141027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89" y="3344264"/>
            <a:ext cx="4937760" cy="107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59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a coverage path for a robot such that it encounters each member of a population of mobile particles in a workspace.</a:t>
            </a:r>
          </a:p>
          <a:p>
            <a:r>
              <a:rPr lang="en-US" dirty="0" smtClean="0"/>
              <a:t>For stationary particles or unconstrained time, full spatial coverage is satisfactory.</a:t>
            </a:r>
          </a:p>
          <a:p>
            <a:r>
              <a:rPr lang="en-US" dirty="0" smtClean="0"/>
              <a:t>With mobile particles and a maximum running time, full spatial coverage may not be sufficient.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14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Wall Stationary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71600"/>
            <a:ext cx="3790335" cy="5715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Shape of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5" y="2377358"/>
            <a:ext cx="3657600" cy="327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299" y="2221070"/>
            <a:ext cx="3657600" cy="359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067299" y="1371600"/>
            <a:ext cx="378460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Depth depends on </a:t>
            </a:r>
            <a:r>
              <a:rPr lang="en-US" i="1" dirty="0" smtClean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30" y="3614186"/>
            <a:ext cx="2436127" cy="248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Square workspace without walls</a:t>
            </a:r>
          </a:p>
          <a:p>
            <a:r>
              <a:rPr lang="en-US" dirty="0" smtClean="0"/>
              <a:t>Center has something that attracts particles</a:t>
            </a:r>
          </a:p>
          <a:p>
            <a:r>
              <a:rPr lang="en-US" dirty="0" smtClean="0"/>
              <a:t>Particles form a 2-D normal distribution</a:t>
            </a:r>
          </a:p>
          <a:p>
            <a:r>
              <a:rPr lang="en-US" dirty="0" smtClean="0">
                <a:latin typeface="Calibri"/>
                <a:cs typeface="Calibri"/>
              </a:rPr>
              <a:t>μ in center, </a:t>
            </a:r>
            <a:r>
              <a:rPr lang="el-GR" dirty="0" smtClean="0">
                <a:latin typeface="Calibri"/>
                <a:cs typeface="Calibri"/>
              </a:rPr>
              <a:t>σ</a:t>
            </a:r>
            <a:r>
              <a:rPr lang="en-US" dirty="0" smtClean="0">
                <a:latin typeface="Calibri"/>
                <a:cs typeface="Calibri"/>
              </a:rPr>
              <a:t> variable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388" y="3049059"/>
            <a:ext cx="3226165" cy="295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7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1484681"/>
            <a:ext cx="8890000" cy="4525963"/>
          </a:xfrm>
        </p:spPr>
        <p:txBody>
          <a:bodyPr/>
          <a:lstStyle/>
          <a:p>
            <a:r>
              <a:rPr lang="en-US" dirty="0" smtClean="0"/>
              <a:t>Split distribution into two independent 1-D normal distributions</a:t>
            </a:r>
          </a:p>
          <a:p>
            <a:r>
              <a:rPr lang="en-US" dirty="0" smtClean="0"/>
              <a:t>Use cumulative distribution function to set stationary distribution for each cell within bounds and normalize</a:t>
            </a:r>
          </a:p>
          <a:p>
            <a:r>
              <a:rPr lang="en-US" dirty="0" smtClean="0"/>
              <a:t>Stationary distribution is not unique to a transition matrix so build a linear programming problem from the constraints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Transition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56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small" dirty="0" err="1" smtClean="0"/>
              <a:t>Matlab</a:t>
            </a:r>
            <a:r>
              <a:rPr lang="en-US" dirty="0" smtClean="0"/>
              <a:t> function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linprog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Solve </a:t>
            </a:r>
            <a:r>
              <a:rPr lang="en-US" b="1" i="1" dirty="0" smtClean="0"/>
              <a:t>Ax</a:t>
            </a:r>
            <a:r>
              <a:rPr lang="en-US" dirty="0" smtClean="0"/>
              <a:t>=</a:t>
            </a:r>
            <a:r>
              <a:rPr lang="en-US" b="1" i="1" dirty="0" smtClean="0"/>
              <a:t>B</a:t>
            </a:r>
            <a:r>
              <a:rPr lang="en-US" dirty="0" smtClean="0"/>
              <a:t> for </a:t>
            </a:r>
            <a:r>
              <a:rPr lang="en-US" b="1" i="1" dirty="0" smtClean="0"/>
              <a:t>x</a:t>
            </a:r>
            <a:r>
              <a:rPr lang="en-US" dirty="0" smtClean="0"/>
              <a:t> subject to limit and minimization criteria</a:t>
            </a:r>
          </a:p>
          <a:p>
            <a:r>
              <a:rPr lang="en-US" dirty="0" smtClean="0"/>
              <a:t>Set </a:t>
            </a:r>
            <a:r>
              <a:rPr lang="en-US" b="1" i="1" dirty="0" smtClean="0"/>
              <a:t>x</a:t>
            </a:r>
            <a:r>
              <a:rPr lang="en-US" i="1" dirty="0" smtClean="0"/>
              <a:t> </a:t>
            </a:r>
            <a:r>
              <a:rPr lang="en-US" dirty="0" smtClean="0"/>
              <a:t>for values in </a:t>
            </a:r>
            <a:r>
              <a:rPr lang="en-US" b="1" i="1" dirty="0" smtClean="0"/>
              <a:t>P </a:t>
            </a:r>
            <a:r>
              <a:rPr lang="en-US" dirty="0" smtClean="0"/>
              <a:t>matrix</a:t>
            </a:r>
            <a:endParaRPr lang="en-US" b="1" dirty="0" smtClean="0"/>
          </a:p>
          <a:p>
            <a:r>
              <a:rPr lang="en-US" dirty="0" smtClean="0"/>
              <a:t>Build </a:t>
            </a:r>
            <a:r>
              <a:rPr lang="en-US" b="1" i="1" dirty="0" smtClean="0"/>
              <a:t>A</a:t>
            </a:r>
            <a:r>
              <a:rPr lang="en-US" dirty="0" smtClean="0"/>
              <a:t> matrix and </a:t>
            </a:r>
            <a:r>
              <a:rPr lang="en-US" b="1" i="1" dirty="0" smtClean="0"/>
              <a:t>B</a:t>
            </a:r>
            <a:r>
              <a:rPr lang="en-US" dirty="0" smtClean="0"/>
              <a:t> vector from problem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8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43" y="4170590"/>
            <a:ext cx="3657600" cy="181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6" y="1575992"/>
            <a:ext cx="5486400" cy="295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ircular Arrow 5"/>
          <p:cNvSpPr/>
          <p:nvPr/>
        </p:nvSpPr>
        <p:spPr>
          <a:xfrm>
            <a:off x="3802743" y="2119077"/>
            <a:ext cx="4288971" cy="3497305"/>
          </a:xfrm>
          <a:prstGeom prst="circularArrow">
            <a:avLst>
              <a:gd name="adj1" fmla="val 11235"/>
              <a:gd name="adj2" fmla="val 1142319"/>
              <a:gd name="adj3" fmla="val 20424417"/>
              <a:gd name="adj4" fmla="val 16143535"/>
              <a:gd name="adj5" fmla="val 17037"/>
            </a:avLst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47228" y="1301574"/>
                <a:ext cx="2739572" cy="923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smtClean="0"/>
                  <a:t>Full matrix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3</m:t>
                    </m:r>
                    <m:r>
                      <a:rPr lang="en-US" sz="2800" b="0" i="1" smtClean="0">
                        <a:latin typeface="Cambria Math"/>
                      </a:rPr>
                      <m:t>𝑛</m:t>
                    </m:r>
                    <m:r>
                      <a:rPr lang="en-US" sz="2800" b="0" i="1" smtClean="0">
                        <a:latin typeface="Cambria Math"/>
                      </a:rPr>
                      <m:t>−2</m:t>
                    </m:r>
                  </m:oMath>
                </a14:m>
                <a:r>
                  <a:rPr lang="en-US" sz="2800" i="1" dirty="0" smtClean="0"/>
                  <a:t> </a:t>
                </a:r>
                <a:r>
                  <a:rPr lang="en-US" sz="2800" dirty="0" smtClean="0"/>
                  <a:t>variables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7228" y="1301574"/>
                <a:ext cx="2739572" cy="923011"/>
              </a:xfrm>
              <a:blipFill rotWithShape="1">
                <a:blip r:embed="rId4"/>
                <a:stretch>
                  <a:fillRect l="-4677" t="-5960" b="-2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388528" y="4994860"/>
                <a:ext cx="4938215" cy="994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+mn-cs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+mn-cs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+mn-cs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/>
                  <a:t>Use symmetry of distribution to reduce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3</m:t>
                    </m:r>
                    <m:d>
                      <m:dPr>
                        <m:begChr m:val="⌈"/>
                        <m:endChr m:val="⌉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/>
                          </a:rPr>
                          <m:t>/2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−2</m:t>
                    </m:r>
                  </m:oMath>
                </a14:m>
                <a:r>
                  <a:rPr lang="en-US" sz="2800" dirty="0" smtClean="0">
                    <a:latin typeface="Calibri"/>
                    <a:cs typeface="Calibri"/>
                  </a:rPr>
                  <a:t> variables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528" y="4994860"/>
                <a:ext cx="4938215" cy="994771"/>
              </a:xfrm>
              <a:prstGeom prst="rect">
                <a:avLst/>
              </a:prstGeom>
              <a:blipFill rotWithShape="1">
                <a:blip r:embed="rId5"/>
                <a:stretch>
                  <a:fillRect l="-2593" t="-5488" r="-617" b="-121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68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Problem</a:t>
            </a:r>
            <a:br>
              <a:rPr lang="en-US" dirty="0" smtClean="0"/>
            </a:br>
            <a:r>
              <a:rPr lang="en-US" dirty="0" smtClean="0"/>
              <a:t>Probability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8" y="3769521"/>
            <a:ext cx="6096000" cy="192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769521"/>
            <a:ext cx="1382252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8" y="1503140"/>
            <a:ext cx="32385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8" y="1893210"/>
            <a:ext cx="26955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Elbow Connector 5"/>
          <p:cNvCxnSpPr>
            <a:stCxn id="6148" idx="3"/>
          </p:cNvCxnSpPr>
          <p:nvPr/>
        </p:nvCxnSpPr>
        <p:spPr>
          <a:xfrm>
            <a:off x="7558988" y="2436590"/>
            <a:ext cx="787970" cy="114753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148" idx="1"/>
          </p:cNvCxnSpPr>
          <p:nvPr/>
        </p:nvCxnSpPr>
        <p:spPr>
          <a:xfrm rot="10800000" flipV="1">
            <a:off x="3610194" y="2436590"/>
            <a:ext cx="710294" cy="114753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0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Problem</a:t>
            </a:r>
            <a:br>
              <a:rPr lang="en-US" dirty="0" smtClean="0"/>
            </a:br>
            <a:r>
              <a:rPr lang="en-US" dirty="0" smtClean="0"/>
              <a:t>Stationary Distribution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622" y="1745230"/>
            <a:ext cx="3825156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71" y="4342441"/>
            <a:ext cx="6879772" cy="151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0" y="4328946"/>
            <a:ext cx="1243012" cy="150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8" y="2224314"/>
            <a:ext cx="2260949" cy="91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989943" y="2571297"/>
            <a:ext cx="1016000" cy="333828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/>
          <p:nvPr/>
        </p:nvCxnSpPr>
        <p:spPr>
          <a:xfrm rot="10800000" flipV="1">
            <a:off x="1190660" y="3497943"/>
            <a:ext cx="3449965" cy="831002"/>
          </a:xfrm>
          <a:prstGeom prst="bentConnector3">
            <a:avLst>
              <a:gd name="adj1" fmla="val 100064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968828" y="3875429"/>
            <a:ext cx="0" cy="4535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ight Brace 17"/>
          <p:cNvSpPr/>
          <p:nvPr/>
        </p:nvSpPr>
        <p:spPr>
          <a:xfrm rot="5400000">
            <a:off x="6824591" y="2234246"/>
            <a:ext cx="288475" cy="299389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Programming Problem</a:t>
            </a:r>
            <a:br>
              <a:rPr lang="en-US" dirty="0"/>
            </a:br>
            <a:r>
              <a:rPr lang="en-US" dirty="0"/>
              <a:t>Diffusion Constraint and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Diffusion rate constraint – probability </a:t>
            </a:r>
            <a:r>
              <a:rPr lang="en-US" i="1" dirty="0" smtClean="0"/>
              <a:t>k</a:t>
            </a:r>
            <a:r>
              <a:rPr lang="en-US" dirty="0" smtClean="0"/>
              <a:t> of leaving the  center cell</a:t>
            </a:r>
          </a:p>
          <a:p>
            <a:endParaRPr lang="en-US" sz="2000" dirty="0"/>
          </a:p>
          <a:p>
            <a:r>
              <a:rPr lang="en-US" dirty="0" smtClean="0"/>
              <a:t>Lower limit for all values:  0</a:t>
            </a:r>
          </a:p>
          <a:p>
            <a:r>
              <a:rPr lang="en-US" dirty="0" smtClean="0"/>
              <a:t>Upper limit for all values:  1</a:t>
            </a:r>
          </a:p>
          <a:p>
            <a:r>
              <a:rPr lang="en-US" dirty="0" smtClean="0"/>
              <a:t>Minimization criteria:  Use all values</a:t>
            </a:r>
          </a:p>
          <a:p>
            <a:r>
              <a:rPr lang="en-US" dirty="0" smtClean="0"/>
              <a:t>Solve </a:t>
            </a:r>
            <a:r>
              <a:rPr lang="en-US" b="1" dirty="0" smtClean="0"/>
              <a:t>Ax</a:t>
            </a:r>
            <a:r>
              <a:rPr lang="en-US" dirty="0" smtClean="0"/>
              <a:t> = </a:t>
            </a:r>
            <a:r>
              <a:rPr lang="en-US" b="1" dirty="0" smtClean="0"/>
              <a:t>B</a:t>
            </a:r>
            <a:r>
              <a:rPr lang="en-US" dirty="0" smtClean="0"/>
              <a:t> with</a:t>
            </a:r>
            <a:r>
              <a:rPr lang="en-US" sz="2000" dirty="0" smtClean="0"/>
              <a:t> </a:t>
            </a:r>
            <a:r>
              <a:rPr lang="en-US" sz="400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72" y="2649270"/>
            <a:ext cx="5007428" cy="45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30" y="4729702"/>
            <a:ext cx="3080884" cy="107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84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Problem</a:t>
            </a:r>
            <a:br>
              <a:rPr lang="en-US" dirty="0" smtClean="0"/>
            </a:b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symmetry to fill other half of matrix</a:t>
            </a:r>
          </a:p>
          <a:p>
            <a:endParaRPr lang="en-US" dirty="0"/>
          </a:p>
          <a:p>
            <a:r>
              <a:rPr lang="en-US" dirty="0" smtClean="0"/>
              <a:t>Solve problem in each dimension and multiply to extend to 2-D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Fill </a:t>
            </a:r>
            <a:r>
              <a:rPr lang="en-US" b="1" i="1" dirty="0" smtClean="0"/>
              <a:t>P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99" y="2248807"/>
            <a:ext cx="2920773" cy="25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8" y="3867152"/>
            <a:ext cx="8915400" cy="99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76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968" y="1417638"/>
            <a:ext cx="8539316" cy="172376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This series of images demonstrates how the distribution reforms after removing a swath of the population through the center (y = 50 m).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9635"/>
            <a:ext cx="1828800" cy="173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612370"/>
            <a:ext cx="1828800" cy="173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21537"/>
            <a:ext cx="1828800" cy="173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621537"/>
            <a:ext cx="1828800" cy="174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583551"/>
            <a:ext cx="1828800" cy="174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4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Robotic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 path for the robot that ensures the robot visits within a maximum distance of every point in the workspace</a:t>
            </a:r>
          </a:p>
          <a:p>
            <a:r>
              <a:rPr lang="en-US" dirty="0" smtClean="0"/>
              <a:t>Simplest is a lawn-mowing or boustrophedon path, which guarantees 					  complete spatial coverage 							     [</a:t>
            </a:r>
            <a:r>
              <a:rPr lang="en-US" dirty="0" err="1" smtClean="0"/>
              <a:t>Choset</a:t>
            </a:r>
            <a:r>
              <a:rPr lang="en-US" dirty="0" smtClean="0"/>
              <a:t>, 2000]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83" y="3802942"/>
            <a:ext cx="2971800" cy="200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Offline Planning</a:t>
            </a:r>
          </a:p>
          <a:p>
            <a:pPr lvl="1"/>
            <a:r>
              <a:rPr lang="en-US" dirty="0" smtClean="0"/>
              <a:t>Sets whole plan before starting search</a:t>
            </a:r>
          </a:p>
          <a:p>
            <a:pPr lvl="1"/>
            <a:r>
              <a:rPr lang="en-US" dirty="0" smtClean="0"/>
              <a:t>Executes plan as given</a:t>
            </a:r>
          </a:p>
          <a:p>
            <a:r>
              <a:rPr lang="en-US" dirty="0" smtClean="0"/>
              <a:t>Online Planning</a:t>
            </a:r>
          </a:p>
          <a:p>
            <a:pPr lvl="1"/>
            <a:r>
              <a:rPr lang="en-US" dirty="0"/>
              <a:t>Either has no starting plan or modifies plan as robot progresses</a:t>
            </a:r>
          </a:p>
          <a:p>
            <a:pPr lvl="1"/>
            <a:r>
              <a:rPr lang="en-US" dirty="0" smtClean="0"/>
              <a:t>Uses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7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025" y="1600201"/>
            <a:ext cx="2551472" cy="44982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Boustrophedon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21192"/>
            <a:ext cx="1371600" cy="92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330990"/>
            <a:ext cx="1371600" cy="91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4857"/>
            <a:ext cx="1371600" cy="91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533993"/>
            <a:ext cx="1371600" cy="136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1" y="4016571"/>
            <a:ext cx="2057400" cy="202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050025" y="2990182"/>
            <a:ext cx="2551472" cy="44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Wall-Following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57175"/>
            <a:ext cx="1371600" cy="91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050025" y="4425844"/>
            <a:ext cx="2551472" cy="44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Hybrid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419233" y="1552756"/>
            <a:ext cx="2551472" cy="44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Square Spiral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6419233" y="2976882"/>
            <a:ext cx="2551472" cy="44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One-Step Greedy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419233" y="4426421"/>
            <a:ext cx="2551472" cy="44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Two-Step Greedy</a:t>
            </a:r>
          </a:p>
        </p:txBody>
      </p:sp>
    </p:spTree>
    <p:extLst>
      <p:ext uri="{BB962C8B-B14F-4D97-AF65-F5344CB8AC3E}">
        <p14:creationId xmlns:p14="http://schemas.microsoft.com/office/powerpoint/2010/main" val="24794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Variations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42</a:t>
            </a:fld>
            <a:endParaRPr lang="en-US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49753"/>
              </p:ext>
            </p:extLst>
          </p:nvPr>
        </p:nvGraphicFramePr>
        <p:xfrm>
          <a:off x="188686" y="1600200"/>
          <a:ext cx="4064000" cy="3134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5886"/>
                <a:gridCol w="21481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Sticky Walls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 </a:t>
                      </a:r>
                      <a:r>
                        <a:rPr lang="en-US" dirty="0" err="1" smtClean="0"/>
                        <a:t>Distrib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Wall-Following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Square Spiral</a:t>
                      </a:r>
                      <a:r>
                        <a:rPr lang="en-US" baseline="0" dirty="0" smtClean="0"/>
                        <a:t> 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Boustrophedon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Square Spiral Out to 50%, In to Center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Hybrid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Square Spiral Out to 80%, In to 80%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Square Spiral 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One-Step Greedy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One-Step Greedy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Two-Step Greedy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Two-Step</a:t>
                      </a:r>
                      <a:r>
                        <a:rPr lang="en-US" baseline="0" dirty="0" smtClean="0"/>
                        <a:t> Greedy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71501"/>
              </p:ext>
            </p:extLst>
          </p:nvPr>
        </p:nvGraphicFramePr>
        <p:xfrm>
          <a:off x="4659087" y="1600200"/>
          <a:ext cx="43688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20685"/>
                <a:gridCol w="2148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 Tested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i="1" baseline="0" dirty="0" smtClean="0"/>
                        <a:t>T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r>
                        <a:rPr lang="en-US" baseline="0" dirty="0" smtClean="0"/>
                        <a:t> s, 600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Robot</a:t>
                      </a:r>
                      <a:r>
                        <a:rPr lang="en-US" baseline="0" dirty="0" smtClean="0"/>
                        <a:t> 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m/s, 9 m/s, 12 m/s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 movement </a:t>
                      </a:r>
                      <a:r>
                        <a:rPr lang="en-US" i="1" dirty="0" smtClean="0"/>
                        <a:t>k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0.2, 0.4, 0.6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Removal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0.5, 0.7, 0.9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Row spacing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/50, </a:t>
                      </a:r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/20,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i="1" baseline="0" dirty="0" smtClean="0"/>
                        <a:t>L</a:t>
                      </a:r>
                      <a:r>
                        <a:rPr lang="en-US" baseline="0" dirty="0" smtClean="0"/>
                        <a:t>/10, </a:t>
                      </a:r>
                      <a:r>
                        <a:rPr lang="en-US" i="1" baseline="0" dirty="0" smtClean="0"/>
                        <a:t>L</a:t>
                      </a:r>
                      <a:r>
                        <a:rPr lang="en-US" baseline="0" dirty="0" smtClean="0"/>
                        <a:t>/5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Sticking coefficient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i="1" baseline="0" dirty="0" smtClean="0"/>
                        <a:t>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0.25, 0.5, 0.75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r>
                        <a:rPr lang="en-US" baseline="0" dirty="0" smtClean="0"/>
                        <a:t> deviation </a:t>
                      </a:r>
                      <a:r>
                        <a:rPr lang="el-GR" i="1" baseline="0" dirty="0" smtClean="0"/>
                        <a:t>σ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/20, </a:t>
                      </a:r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/10, </a:t>
                      </a:r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/5, </a:t>
                      </a:r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59087" y="5677988"/>
            <a:ext cx="316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L</a:t>
            </a:r>
            <a:r>
              <a:rPr lang="en-US" dirty="0" smtClean="0">
                <a:latin typeface="+mj-lt"/>
              </a:rPr>
              <a:t> is the length of the workspace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29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Wall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3" name="Greedy2Stick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2" y="1065893"/>
            <a:ext cx="6400800" cy="49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3" name="Greedy2Norm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7884" y="1146107"/>
            <a:ext cx="64008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Wall Results - Overall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14" y="1600200"/>
            <a:ext cx="2844800" cy="4525963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1.  Two-step greedy</a:t>
            </a:r>
          </a:p>
          <a:p>
            <a:pPr marL="0" indent="0">
              <a:buNone/>
            </a:pPr>
            <a:r>
              <a:rPr lang="en-US" sz="2400" dirty="0" smtClean="0"/>
              <a:t>2.  Hybrid</a:t>
            </a:r>
          </a:p>
          <a:p>
            <a:pPr marL="0" indent="0">
              <a:buNone/>
            </a:pPr>
            <a:r>
              <a:rPr lang="en-US" sz="2400" dirty="0" smtClean="0"/>
              <a:t>3.  Square Spiral</a:t>
            </a:r>
          </a:p>
          <a:p>
            <a:pPr marL="0" indent="0">
              <a:buNone/>
            </a:pPr>
            <a:r>
              <a:rPr lang="en-US" sz="2400" dirty="0" smtClean="0"/>
              <a:t>4.  Boustrophedon</a:t>
            </a:r>
          </a:p>
          <a:p>
            <a:pPr marL="0" indent="0">
              <a:buNone/>
            </a:pPr>
            <a:r>
              <a:rPr lang="en-US" sz="2400" dirty="0" smtClean="0"/>
              <a:t>5.  Wall-Following</a:t>
            </a:r>
          </a:p>
          <a:p>
            <a:pPr marL="0" indent="0">
              <a:buNone/>
            </a:pPr>
            <a:r>
              <a:rPr lang="en-US" sz="2400" dirty="0" smtClean="0"/>
              <a:t>6.  One-Step Greedy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6400800" cy="393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6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Wall Results – Area Extremes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8824" y="1874744"/>
            <a:ext cx="2669947" cy="89625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Lowest speed, shortest time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947" y="1054781"/>
            <a:ext cx="4114800" cy="253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3" y="3477731"/>
            <a:ext cx="4114800" cy="256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4194161"/>
            <a:ext cx="2669947" cy="896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Highest speed, longest 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59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414"/>
            <a:ext cx="8229600" cy="1143000"/>
          </a:xfrm>
        </p:spPr>
        <p:txBody>
          <a:bodyPr/>
          <a:lstStyle/>
          <a:p>
            <a:r>
              <a:rPr lang="en-US" dirty="0" smtClean="0"/>
              <a:t>Sticky Wall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4" y="1156382"/>
            <a:ext cx="3657600" cy="226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36" y="3743947"/>
            <a:ext cx="3291840" cy="225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1185410"/>
            <a:ext cx="3657600" cy="226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3725914"/>
            <a:ext cx="3657600" cy="227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6228" y="3426260"/>
            <a:ext cx="3657600" cy="444794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/>
              <a:t>Row Spacing</a:t>
            </a:r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86228" y="877824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Sticking Coefficient</a:t>
            </a: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087254" y="875933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Particle Transition Probability</a:t>
            </a:r>
            <a:endParaRPr lang="en-US" sz="1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87254" y="3424644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Removal Rate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815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Short-Sighted One-Step Greedy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371" y="2137786"/>
            <a:ext cx="3582352" cy="4525963"/>
          </a:xfrm>
        </p:spPr>
        <p:txBody>
          <a:bodyPr/>
          <a:lstStyle/>
          <a:p>
            <a:r>
              <a:rPr lang="en-US" sz="2800" dirty="0" smtClean="0"/>
              <a:t>Robot in blue cell</a:t>
            </a:r>
          </a:p>
          <a:p>
            <a:r>
              <a:rPr lang="en-US" sz="2800" dirty="0" smtClean="0"/>
              <a:t>One-step chooses (1,98) for next move</a:t>
            </a:r>
          </a:p>
          <a:p>
            <a:r>
              <a:rPr lang="en-US" sz="2800" dirty="0" smtClean="0"/>
              <a:t>Two-step chooses (2,97) for next move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48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3869473" y="1602991"/>
            <a:ext cx="5028529" cy="4191000"/>
            <a:chOff x="2246653" y="1066800"/>
            <a:chExt cx="5028529" cy="4191000"/>
          </a:xfrm>
        </p:grpSpPr>
        <p:sp>
          <p:nvSpPr>
            <p:cNvPr id="6" name="Rectangle 5"/>
            <p:cNvSpPr/>
            <p:nvPr/>
          </p:nvSpPr>
          <p:spPr>
            <a:xfrm>
              <a:off x="5446382" y="3429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17582" y="2514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03182" y="3429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17582" y="3429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31982" y="3429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17582" y="4343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10739" y="27409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0.42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96339" y="3655367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0.58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10739" y="36553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0.55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25139" y="3655367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0.49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38" y="45697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0.66</a:t>
              </a:r>
              <a:endParaRPr lang="en-US" sz="2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31982" y="2514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31982" y="4343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25139" y="27409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0.38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39539" y="3655367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0.41</a:t>
              </a:r>
              <a:endParaRPr lang="en-US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25138" y="45697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0.59</a:t>
              </a:r>
              <a:endParaRPr lang="en-US" sz="2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446382" y="2514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60782" y="3429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6382" y="4343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39539" y="27409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0.32</a:t>
              </a:r>
              <a:endParaRPr lang="en-US" sz="2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53939" y="3655367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0.31</a:t>
              </a:r>
              <a:endParaRPr lang="en-US" sz="2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39538" y="45697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0.48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31982" y="1600200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25138" y="18265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0.31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60779" y="25159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46379" y="16015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9536" y="1826565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0.47</a:t>
              </a:r>
              <a:endParaRPr lang="en-US" sz="2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57927" y="2742362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0.25</a:t>
              </a:r>
              <a:endParaRPr lang="en-US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60779" y="16015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57927" y="182796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0.39</a:t>
              </a:r>
              <a:endParaRPr lang="en-US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3181" y="4343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96338" y="45697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0.70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03179" y="16015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03179" y="25159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96336" y="182796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0.07</a:t>
              </a:r>
              <a:endParaRPr lang="en-US" sz="2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96336" y="274236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0.44</a:t>
              </a:r>
              <a:endParaRPr lang="en-US" sz="24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617579" y="16015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10736" y="182796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0.06</a:t>
              </a:r>
              <a:endParaRPr lang="en-US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360781" y="4343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53938" y="4569767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0.37</a:t>
              </a:r>
              <a:endParaRPr lang="en-US" sz="2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46654" y="36553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50642" y="27423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50642" y="18279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46653" y="45697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741359" y="1066801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97</a:t>
              </a:r>
              <a:endParaRPr lang="en-US" sz="2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655758" y="1066800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98</a:t>
              </a:r>
              <a:endParaRPr lang="en-US" sz="2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74148" y="1068196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99</a:t>
              </a:r>
              <a:endParaRPr lang="en-US" sz="2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12557" y="1068196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95</a:t>
              </a:r>
              <a:endParaRPr lang="en-US" sz="24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826957" y="1068196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96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Wall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Relative performance of paths is affected by the fraction of the population around the edges</a:t>
            </a:r>
          </a:p>
          <a:p>
            <a:r>
              <a:rPr lang="en-US" dirty="0" smtClean="0"/>
              <a:t>Parameters that keep more at edges favor methods that remain near the walls longer</a:t>
            </a:r>
          </a:p>
          <a:p>
            <a:r>
              <a:rPr lang="en-US" dirty="0" smtClean="0"/>
              <a:t>Parameters that reduce population at edges favor methods with better exploration of the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74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 Coverage – 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987"/>
            <a:ext cx="8229600" cy="4525963"/>
          </a:xfrm>
        </p:spPr>
        <p:txBody>
          <a:bodyPr/>
          <a:lstStyle/>
          <a:p>
            <a:r>
              <a:rPr lang="en-US" sz="3600" dirty="0" smtClean="0"/>
              <a:t>Find ways to subdivide the space around obstacles and apply a boustrophedon-type path </a:t>
            </a:r>
            <a:r>
              <a:rPr lang="en-US" sz="2800" dirty="0" smtClean="0"/>
              <a:t>[</a:t>
            </a:r>
            <a:r>
              <a:rPr lang="en-US" sz="2800" dirty="0" err="1" smtClean="0"/>
              <a:t>Hert</a:t>
            </a:r>
            <a:r>
              <a:rPr lang="en-US" sz="2800" dirty="0" smtClean="0"/>
              <a:t> et al, 1996]</a:t>
            </a:r>
            <a:endParaRPr lang="en-US" sz="3600" dirty="0" smtClean="0"/>
          </a:p>
          <a:p>
            <a:r>
              <a:rPr lang="en-US" sz="3600" dirty="0" smtClean="0"/>
              <a:t>Handle moving or unexpected (</a:t>
            </a:r>
            <a:r>
              <a:rPr lang="en-US" sz="3600" i="1" dirty="0" smtClean="0"/>
              <a:t>e.g.</a:t>
            </a:r>
            <a:r>
              <a:rPr lang="en-US" sz="3600" dirty="0" smtClean="0"/>
              <a:t> unmapped) obstacles </a:t>
            </a:r>
            <a:r>
              <a:rPr lang="en-US" sz="2800" dirty="0" smtClean="0"/>
              <a:t>[De </a:t>
            </a:r>
            <a:r>
              <a:rPr lang="en-US" sz="2800" dirty="0" err="1" smtClean="0"/>
              <a:t>Carvalho</a:t>
            </a:r>
            <a:r>
              <a:rPr lang="en-US" sz="2800" dirty="0" smtClean="0"/>
              <a:t> et al, 1997]</a:t>
            </a:r>
          </a:p>
          <a:p>
            <a:r>
              <a:rPr lang="en-US" sz="3600" dirty="0" smtClean="0"/>
              <a:t>Coordinate search among multiple robots </a:t>
            </a:r>
            <a:r>
              <a:rPr lang="en-US" sz="2800" dirty="0" smtClean="0"/>
              <a:t>[Ge et al, 2005]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44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85" y="274638"/>
            <a:ext cx="8810171" cy="1143000"/>
          </a:xfrm>
        </p:spPr>
        <p:txBody>
          <a:bodyPr/>
          <a:lstStyle/>
          <a:p>
            <a:r>
              <a:rPr lang="en-US" dirty="0" smtClean="0"/>
              <a:t>Normal Distribution Extreme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657" y="1832428"/>
            <a:ext cx="3040743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Instantly Reform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56" y="2365828"/>
            <a:ext cx="4572000" cy="369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446484" y="1832428"/>
            <a:ext cx="304074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Never Reform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25053"/>
            <a:ext cx="3657600" cy="367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71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8650514" cy="1143000"/>
          </a:xfrm>
        </p:spPr>
        <p:txBody>
          <a:bodyPr/>
          <a:lstStyle/>
          <a:p>
            <a:r>
              <a:rPr lang="en-US" dirty="0" smtClean="0"/>
              <a:t>Normal Distribution Results – Overall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6114" y="1600200"/>
            <a:ext cx="308428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dirty="0" smtClean="0"/>
          </a:p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1.  Two-step greedy</a:t>
            </a:r>
          </a:p>
          <a:p>
            <a:pPr marL="0" indent="0">
              <a:buNone/>
            </a:pPr>
            <a:r>
              <a:rPr lang="en-US" sz="2400" dirty="0" smtClean="0"/>
              <a:t>2.  One-step greedy </a:t>
            </a:r>
          </a:p>
          <a:p>
            <a:pPr marL="0" indent="0">
              <a:buNone/>
            </a:pPr>
            <a:r>
              <a:rPr lang="en-US" sz="2400" dirty="0" smtClean="0"/>
              <a:t>3.  Square spiral with 50% return to center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4.  Square spiral with 80% thresholds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5.  Square spiral out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33" y="1743504"/>
            <a:ext cx="5943600" cy="372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61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Results</a:t>
            </a:r>
            <a:br>
              <a:rPr lang="en-US" dirty="0" smtClean="0"/>
            </a:br>
            <a:r>
              <a:rPr lang="en-US" dirty="0" smtClean="0"/>
              <a:t>Area Extremes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6781"/>
            <a:ext cx="7315200" cy="428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93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414"/>
            <a:ext cx="8229600" cy="1143000"/>
          </a:xfrm>
        </p:spPr>
        <p:txBody>
          <a:bodyPr/>
          <a:lstStyle/>
          <a:p>
            <a:r>
              <a:rPr lang="en-US" dirty="0" smtClean="0"/>
              <a:t>Normal Distribution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6228" y="3426260"/>
            <a:ext cx="3657600" cy="444794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/>
              <a:t>Row Spacing</a:t>
            </a:r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86228" y="877824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Standard Deviation</a:t>
            </a: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087254" y="875933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Particle Transition Probability</a:t>
            </a:r>
            <a:endParaRPr lang="en-US" sz="1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87254" y="3424644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Removal Rate</a:t>
            </a:r>
            <a:endParaRPr lang="en-US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8" y="1188720"/>
            <a:ext cx="3611148" cy="229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88720"/>
            <a:ext cx="3657600" cy="229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98" y="3749040"/>
            <a:ext cx="3200400" cy="22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81" y="3749040"/>
            <a:ext cx="3657600" cy="228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5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Stationary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886"/>
            <a:ext cx="8229600" cy="4525963"/>
          </a:xfrm>
        </p:spPr>
        <p:txBody>
          <a:bodyPr/>
          <a:lstStyle/>
          <a:p>
            <a:r>
              <a:rPr lang="en-US" sz="2800" dirty="0" smtClean="0"/>
              <a:t>Consider an immobile collecting robot/device</a:t>
            </a:r>
          </a:p>
          <a:p>
            <a:r>
              <a:rPr lang="en-US" sz="2800" dirty="0" smtClean="0"/>
              <a:t>Located at center of workspace</a:t>
            </a:r>
          </a:p>
          <a:p>
            <a:r>
              <a:rPr lang="en-US" sz="2800" dirty="0" smtClean="0"/>
              <a:t>Can have a constant power source</a:t>
            </a:r>
          </a:p>
          <a:p>
            <a:r>
              <a:rPr lang="en-US" sz="2800" dirty="0" smtClean="0"/>
              <a:t>Assuming mobile robot runs four times per day,         </a:t>
            </a:r>
            <a:r>
              <a:rPr lang="en-US" sz="2800" i="1" dirty="0" smtClean="0"/>
              <a:t>T </a:t>
            </a:r>
            <a:r>
              <a:rPr lang="en-US" sz="2800" dirty="0" smtClean="0"/>
              <a:t>= 21,600 s for stationary device</a:t>
            </a:r>
          </a:p>
          <a:p>
            <a:r>
              <a:rPr lang="en-US" sz="2800" dirty="0" smtClean="0"/>
              <a:t>Normal distribution – can collect 99.9%</a:t>
            </a:r>
          </a:p>
          <a:p>
            <a:r>
              <a:rPr lang="en-US" sz="2800" dirty="0" smtClean="0"/>
              <a:t>Sticky walls – can collect 9.7%</a:t>
            </a:r>
          </a:p>
          <a:p>
            <a:r>
              <a:rPr lang="en-US" sz="2800" dirty="0" smtClean="0"/>
              <a:t>Can be very effective when particles are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attracted toward its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54</a:t>
            </a:fld>
            <a:endParaRPr lang="en-US" altLang="en-US"/>
          </a:p>
        </p:txBody>
      </p:sp>
      <p:pic>
        <p:nvPicPr>
          <p:cNvPr id="1026" name="Picture 2" descr="C:\Users\Mary\Documents\Schoolwork\Lab\Mosquito-Killing Drone\Thesis\Defense Presentation\399px-Bug_zap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50" y="3285688"/>
            <a:ext cx="1606642" cy="241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445350" y="5697665"/>
            <a:ext cx="1606642" cy="28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Image by Malcolm Koo</a:t>
            </a:r>
          </a:p>
          <a:p>
            <a:pPr marL="0" indent="0" algn="ctr">
              <a:buNone/>
            </a:pPr>
            <a:r>
              <a:rPr lang="en-US" sz="1100" dirty="0" smtClean="0"/>
              <a:t>CC-BY-SA 3.0</a:t>
            </a:r>
          </a:p>
        </p:txBody>
      </p:sp>
    </p:spTree>
    <p:extLst>
      <p:ext uri="{BB962C8B-B14F-4D97-AF65-F5344CB8AC3E}">
        <p14:creationId xmlns:p14="http://schemas.microsoft.com/office/powerpoint/2010/main" val="59091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32" y="1600200"/>
            <a:ext cx="8229600" cy="4525963"/>
          </a:xfrm>
        </p:spPr>
        <p:txBody>
          <a:bodyPr/>
          <a:lstStyle/>
          <a:p>
            <a:r>
              <a:rPr lang="en-US" dirty="0" smtClean="0"/>
              <a:t>Two-step greedy has best results in both environments but also requires most sensing</a:t>
            </a:r>
          </a:p>
          <a:p>
            <a:r>
              <a:rPr lang="en-US" dirty="0" smtClean="0"/>
              <a:t>More steps would lead to better performance but take more computation time</a:t>
            </a:r>
          </a:p>
          <a:p>
            <a:r>
              <a:rPr lang="en-US" dirty="0" smtClean="0"/>
              <a:t>In right conditions, wall following					     or immobile collector can be 						    feasible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55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813" y="3259394"/>
            <a:ext cx="2743200" cy="272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4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Investigated a </a:t>
            </a:r>
            <a:r>
              <a:rPr lang="en-US" sz="2800" i="1" dirty="0" smtClean="0"/>
              <a:t>new</a:t>
            </a:r>
            <a:r>
              <a:rPr lang="en-US" sz="2800" dirty="0" smtClean="0"/>
              <a:t> problem in robotic coverage</a:t>
            </a:r>
          </a:p>
          <a:p>
            <a:r>
              <a:rPr lang="en-US" sz="2800" dirty="0" smtClean="0"/>
              <a:t>Maximize number of moving particles collected from a swarm</a:t>
            </a:r>
          </a:p>
          <a:p>
            <a:r>
              <a:rPr lang="en-US" sz="2800" dirty="0" smtClean="0"/>
              <a:t>Individual simulations with biased particles</a:t>
            </a:r>
          </a:p>
          <a:p>
            <a:r>
              <a:rPr lang="en-US" sz="2800" dirty="0" smtClean="0"/>
              <a:t>Markov process simulations with uniform distribution but with sticky walls</a:t>
            </a:r>
          </a:p>
          <a:p>
            <a:r>
              <a:rPr lang="en-US" sz="2800" dirty="0" smtClean="0"/>
              <a:t>Markov process simulations with normal distribution</a:t>
            </a:r>
          </a:p>
          <a:p>
            <a:r>
              <a:rPr lang="en-US" sz="2800" dirty="0" smtClean="0"/>
              <a:t>Pre-planned paths and feedback-based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7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2"/>
            <a:ext cx="8229600" cy="4525963"/>
          </a:xfrm>
        </p:spPr>
        <p:txBody>
          <a:bodyPr/>
          <a:lstStyle/>
          <a:p>
            <a:r>
              <a:rPr lang="en-US" sz="2800" dirty="0" smtClean="0"/>
              <a:t>For sticky walls, relative merit of paths varies with environment and swarm parameters</a:t>
            </a:r>
          </a:p>
          <a:p>
            <a:r>
              <a:rPr lang="en-US" sz="2800" dirty="0" smtClean="0"/>
              <a:t>For normal distribution, relative merit of paths is independent of parameters chosen</a:t>
            </a:r>
          </a:p>
          <a:p>
            <a:r>
              <a:rPr lang="en-US" sz="2800" dirty="0" smtClean="0"/>
              <a:t>Many directions open for further research</a:t>
            </a:r>
          </a:p>
          <a:p>
            <a:pPr lvl="1"/>
            <a:r>
              <a:rPr lang="en-US" sz="2400" dirty="0" smtClean="0"/>
              <a:t>Multiple robots</a:t>
            </a:r>
          </a:p>
          <a:p>
            <a:pPr lvl="1"/>
            <a:r>
              <a:rPr lang="en-US" sz="2400" dirty="0"/>
              <a:t>Combination environments</a:t>
            </a:r>
          </a:p>
          <a:p>
            <a:pPr lvl="1"/>
            <a:r>
              <a:rPr lang="en-US" sz="2400" dirty="0"/>
              <a:t>Increased greedy steps</a:t>
            </a:r>
          </a:p>
          <a:p>
            <a:pPr lvl="1"/>
            <a:r>
              <a:rPr lang="en-US" sz="2400" dirty="0" smtClean="0"/>
              <a:t>Obstacles</a:t>
            </a:r>
          </a:p>
          <a:p>
            <a:pPr lvl="1"/>
            <a:r>
              <a:rPr lang="en-US" sz="2400" dirty="0" smtClean="0"/>
              <a:t>Particles that react to the robot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69" y="3738941"/>
            <a:ext cx="2031416" cy="203141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158056" y="5773632"/>
            <a:ext cx="1606642" cy="28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Image by An Nguyen</a:t>
            </a:r>
          </a:p>
        </p:txBody>
      </p:sp>
    </p:spTree>
    <p:extLst>
      <p:ext uri="{BB962C8B-B14F-4D97-AF65-F5344CB8AC3E}">
        <p14:creationId xmlns:p14="http://schemas.microsoft.com/office/powerpoint/2010/main" val="144593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 Coverage – 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987"/>
            <a:ext cx="8229600" cy="4525963"/>
          </a:xfrm>
        </p:spPr>
        <p:txBody>
          <a:bodyPr/>
          <a:lstStyle/>
          <a:p>
            <a:r>
              <a:rPr lang="en-US" sz="3600" dirty="0" smtClean="0"/>
              <a:t>Manage localization and sensor measurement uncertainty </a:t>
            </a:r>
            <a:r>
              <a:rPr lang="en-US" sz="2800" dirty="0" smtClean="0"/>
              <a:t>[Das et al, 2011]</a:t>
            </a:r>
            <a:endParaRPr lang="en-US" sz="3600" dirty="0" smtClean="0"/>
          </a:p>
          <a:p>
            <a:r>
              <a:rPr lang="en-US" sz="3600" dirty="0" smtClean="0"/>
              <a:t>Optimize path connecting static waypoints </a:t>
            </a:r>
            <a:r>
              <a:rPr lang="en-US" sz="2800" dirty="0" smtClean="0"/>
              <a:t>[</a:t>
            </a:r>
            <a:r>
              <a:rPr lang="en-US" sz="2800" dirty="0" err="1" smtClean="0"/>
              <a:t>Soltero</a:t>
            </a:r>
            <a:r>
              <a:rPr lang="en-US" sz="2800" dirty="0" smtClean="0"/>
              <a:t> et al,, 2014]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9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being searched for can move</a:t>
            </a:r>
          </a:p>
          <a:p>
            <a:r>
              <a:rPr lang="en-US" dirty="0" smtClean="0"/>
              <a:t>Space previously covered can be </a:t>
            </a:r>
            <a:r>
              <a:rPr lang="en-US" dirty="0" err="1" smtClean="0"/>
              <a:t>recontaminated</a:t>
            </a:r>
            <a:r>
              <a:rPr lang="en-US" dirty="0" smtClean="0"/>
              <a:t> or repopulated</a:t>
            </a:r>
          </a:p>
          <a:p>
            <a:r>
              <a:rPr lang="en-US" dirty="0" smtClean="0"/>
              <a:t>Time is so limited that the whole workspace cannot be searched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65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6" y="5599796"/>
            <a:ext cx="4114800" cy="5263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Unbiased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6" y="1600200"/>
            <a:ext cx="4114800" cy="399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26" y="1587500"/>
            <a:ext cx="4114800" cy="397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794426" y="5599796"/>
            <a:ext cx="4114800" cy="52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Biased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Mosquito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283"/>
            <a:ext cx="8229600" cy="4525963"/>
          </a:xfrm>
        </p:spPr>
        <p:txBody>
          <a:bodyPr/>
          <a:lstStyle/>
          <a:p>
            <a:r>
              <a:rPr lang="en-US" dirty="0" smtClean="0"/>
              <a:t>Begin with uniform distribution in square area</a:t>
            </a:r>
          </a:p>
          <a:p>
            <a:r>
              <a:rPr lang="en-US" dirty="0" smtClean="0"/>
              <a:t>Set a map as the background for the area</a:t>
            </a:r>
          </a:p>
          <a:p>
            <a:r>
              <a:rPr lang="en-US" dirty="0" smtClean="0"/>
              <a:t>Simulate movement</a:t>
            </a:r>
          </a:p>
          <a:p>
            <a:pPr lvl="1"/>
            <a:r>
              <a:rPr lang="en-US" dirty="0" smtClean="0"/>
              <a:t>Can move up to 0.4 m/s </a:t>
            </a:r>
            <a:r>
              <a:rPr lang="en-US" sz="2000" dirty="0" smtClean="0"/>
              <a:t>[Clements, 1999]</a:t>
            </a:r>
            <a:endParaRPr lang="en-US" dirty="0" smtClean="0"/>
          </a:p>
          <a:p>
            <a:pPr lvl="1"/>
            <a:r>
              <a:rPr lang="en-US" dirty="0" smtClean="0"/>
              <a:t>Biased toward greenest area surrounding it plus a random component</a:t>
            </a:r>
          </a:p>
          <a:p>
            <a:pPr lvl="1"/>
            <a:r>
              <a:rPr lang="en-US" dirty="0" smtClean="0"/>
              <a:t>Move once every second</a:t>
            </a:r>
          </a:p>
          <a:p>
            <a:r>
              <a:rPr lang="en-US" dirty="0" smtClean="0"/>
              <a:t>Allow mosquitoes to move 5000 steps before robot begins searching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6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H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UHTemplate</Template>
  <TotalTime>3304</TotalTime>
  <Words>1774</Words>
  <Application>Microsoft Office PowerPoint</Application>
  <PresentationFormat>On-screen Show (4:3)</PresentationFormat>
  <Paragraphs>374</Paragraphs>
  <Slides>57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UHTemplate</vt:lpstr>
      <vt:lpstr>MAXIMIZING SWARM COVERAGE: HUNTING FOR MEMBERS OF A MOVING POPULATION  Mary Burbage</vt:lpstr>
      <vt:lpstr>Hunting for Swarms</vt:lpstr>
      <vt:lpstr>Coverage Problem</vt:lpstr>
      <vt:lpstr>Classic Robotic Coverage</vt:lpstr>
      <vt:lpstr>Robotic Coverage – Previous Work</vt:lpstr>
      <vt:lpstr>Robotic Coverage – Previous Work</vt:lpstr>
      <vt:lpstr>Novelty</vt:lpstr>
      <vt:lpstr>Biasing</vt:lpstr>
      <vt:lpstr>Modeling Mosquito Distributions</vt:lpstr>
      <vt:lpstr>Building a Path</vt:lpstr>
      <vt:lpstr>Path Options</vt:lpstr>
      <vt:lpstr>Boustrophedon Simulation</vt:lpstr>
      <vt:lpstr>Random Bounce/Spiral Simulation</vt:lpstr>
      <vt:lpstr>Paths Tested</vt:lpstr>
      <vt:lpstr>Spiral Thresholds</vt:lpstr>
      <vt:lpstr>Simulations</vt:lpstr>
      <vt:lpstr>Paths for T=900 s</vt:lpstr>
      <vt:lpstr>Comparison for T=900 s</vt:lpstr>
      <vt:lpstr>Paths for T=300 s</vt:lpstr>
      <vt:lpstr>Comparison for T=300 s</vt:lpstr>
      <vt:lpstr>Results</vt:lpstr>
      <vt:lpstr>Difficulties with Approach</vt:lpstr>
      <vt:lpstr>Extension and Generalization</vt:lpstr>
      <vt:lpstr>Markov Processes</vt:lpstr>
      <vt:lpstr>Markov Processes (con’t)</vt:lpstr>
      <vt:lpstr>Environments for Exploration</vt:lpstr>
      <vt:lpstr>Uniform Distribution with Sticky Walls</vt:lpstr>
      <vt:lpstr>Building the Transition Matrix</vt:lpstr>
      <vt:lpstr>Building the Transition Matrix (con’t)</vt:lpstr>
      <vt:lpstr>Sticky Wall Stationary Distribution</vt:lpstr>
      <vt:lpstr>Normal Distribution</vt:lpstr>
      <vt:lpstr>Building the Transition Matrix</vt:lpstr>
      <vt:lpstr>Linear Programming Problem</vt:lpstr>
      <vt:lpstr>Selecting Variables</vt:lpstr>
      <vt:lpstr>Linear Programming Problem Probability Constraints</vt:lpstr>
      <vt:lpstr>Linear Programming Problem Stationary Distribution Constraints</vt:lpstr>
      <vt:lpstr>Linear Programming Problem Diffusion Constraint and Options</vt:lpstr>
      <vt:lpstr>Linear Programming Problem Solution</vt:lpstr>
      <vt:lpstr>Model Verification</vt:lpstr>
      <vt:lpstr>Path Planning</vt:lpstr>
      <vt:lpstr>Path Options</vt:lpstr>
      <vt:lpstr>Testing Variations</vt:lpstr>
      <vt:lpstr>Sticky Wall Simulation</vt:lpstr>
      <vt:lpstr>Normal Distribution Simulation</vt:lpstr>
      <vt:lpstr>Sticky Wall Results - Overall</vt:lpstr>
      <vt:lpstr>Sticky Wall Results – Area Extremes</vt:lpstr>
      <vt:lpstr>Sticky Wall Results</vt:lpstr>
      <vt:lpstr>Short-Sighted One-Step Greedy</vt:lpstr>
      <vt:lpstr>Sticky Wall Results</vt:lpstr>
      <vt:lpstr>Normal Distribution Extreme Cases</vt:lpstr>
      <vt:lpstr>Normal Distribution Results – Overall </vt:lpstr>
      <vt:lpstr>Normal Distribution Results Area Extremes</vt:lpstr>
      <vt:lpstr>Normal Distribution Results</vt:lpstr>
      <vt:lpstr>Stationary Collection</vt:lpstr>
      <vt:lpstr>Discussion</vt:lpstr>
      <vt:lpstr>Conclusions</vt:lpstr>
      <vt:lpstr>Conclusions (con’t)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MAXIMIZING SWARM COVERAGE: HUNTING FOR MEMBERS OF A MOVING POPULATION  Mary Burbage</dc:title>
  <dc:creator>Mary Burbage</dc:creator>
  <cp:lastModifiedBy>Mary Burbage</cp:lastModifiedBy>
  <cp:revision>90</cp:revision>
  <cp:lastPrinted>2017-04-24T11:09:53Z</cp:lastPrinted>
  <dcterms:created xsi:type="dcterms:W3CDTF">2017-04-04T14:41:31Z</dcterms:created>
  <dcterms:modified xsi:type="dcterms:W3CDTF">2017-04-24T17:20:07Z</dcterms:modified>
</cp:coreProperties>
</file>